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3"/>
  </p:notesMasterIdLst>
  <p:handoutMasterIdLst>
    <p:handoutMasterId r:id="rId24"/>
  </p:handoutMasterIdLst>
  <p:sldIdLst>
    <p:sldId id="258" r:id="rId2"/>
    <p:sldId id="275" r:id="rId3"/>
    <p:sldId id="276" r:id="rId4"/>
    <p:sldId id="277" r:id="rId5"/>
    <p:sldId id="278" r:id="rId6"/>
    <p:sldId id="296" r:id="rId7"/>
    <p:sldId id="298" r:id="rId8"/>
    <p:sldId id="301" r:id="rId9"/>
    <p:sldId id="302" r:id="rId10"/>
    <p:sldId id="297" r:id="rId11"/>
    <p:sldId id="265" r:id="rId12"/>
    <p:sldId id="268" r:id="rId13"/>
    <p:sldId id="267" r:id="rId14"/>
    <p:sldId id="266" r:id="rId15"/>
    <p:sldId id="269" r:id="rId16"/>
    <p:sldId id="303" r:id="rId17"/>
    <p:sldId id="304" r:id="rId18"/>
    <p:sldId id="305" r:id="rId19"/>
    <p:sldId id="279" r:id="rId20"/>
    <p:sldId id="300" r:id="rId21"/>
    <p:sldId id="263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9E7"/>
    <a:srgbClr val="C8C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>
      <p:cViewPr varScale="1">
        <p:scale>
          <a:sx n="53" d="100"/>
          <a:sy n="53" d="100"/>
        </p:scale>
        <p:origin x="-8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15509-73EE-4B60-97F9-6AA59753597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C6F2CA6-1BDE-41BB-B515-F84AA5C64F8B}">
      <dgm:prSet phldrT="[Text]"/>
      <dgm:spPr>
        <a:xfrm>
          <a:off x="831874" y="4684123"/>
          <a:ext cx="1115523" cy="428477"/>
        </a:xfrm>
        <a:solidFill>
          <a:sysClr val="window" lastClr="FFFFFF">
            <a:lumMod val="95000"/>
          </a:sysClr>
        </a:solidFill>
        <a:ln>
          <a:noFill/>
        </a:ln>
        <a:effectLst/>
      </dgm:spPr>
      <dgm:t>
        <a:bodyPr/>
        <a:lstStyle/>
        <a:p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Premisas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927F3FA-FDFA-4B9F-9676-CA5E860C3BFD}" type="parTrans" cxnId="{744D588A-AA2A-4193-9D31-379AE101305D}">
      <dgm:prSet/>
      <dgm:spPr/>
      <dgm:t>
        <a:bodyPr/>
        <a:lstStyle/>
        <a:p>
          <a:endParaRPr lang="es-ES"/>
        </a:p>
      </dgm:t>
    </dgm:pt>
    <dgm:pt modelId="{20687600-2D42-4B19-B028-E2B37E2E3174}" type="sibTrans" cxnId="{744D588A-AA2A-4193-9D31-379AE101305D}">
      <dgm:prSet/>
      <dgm:spPr/>
      <dgm:t>
        <a:bodyPr/>
        <a:lstStyle/>
        <a:p>
          <a:endParaRPr lang="es-ES"/>
        </a:p>
      </dgm:t>
    </dgm:pt>
    <dgm:pt modelId="{28607038-EEDF-4476-BAD2-F2F649515D53}">
      <dgm:prSet phldrT="[Text]"/>
      <dgm:spPr/>
      <dgm:t>
        <a:bodyPr/>
        <a:lstStyle/>
        <a:p>
          <a:endParaRPr lang="es-ES"/>
        </a:p>
      </dgm:t>
    </dgm:pt>
    <dgm:pt modelId="{26C712F3-030C-475F-B902-29176661D6B8}" type="parTrans" cxnId="{E5CD7C47-23D5-47D7-BDC6-6414F7595857}">
      <dgm:prSet/>
      <dgm:spPr/>
      <dgm:t>
        <a:bodyPr/>
        <a:lstStyle/>
        <a:p>
          <a:endParaRPr lang="es-ES"/>
        </a:p>
      </dgm:t>
    </dgm:pt>
    <dgm:pt modelId="{9B928CC1-2231-400C-A4FA-15C2B1A44543}" type="sibTrans" cxnId="{E5CD7C47-23D5-47D7-BDC6-6414F7595857}">
      <dgm:prSet/>
      <dgm:spPr/>
      <dgm:t>
        <a:bodyPr/>
        <a:lstStyle/>
        <a:p>
          <a:endParaRPr lang="es-ES"/>
        </a:p>
      </dgm:t>
    </dgm:pt>
    <dgm:pt modelId="{7FFC52EF-CD26-4301-B532-C5E3BB345939}">
      <dgm:prSet/>
      <dgm:spPr/>
      <dgm:t>
        <a:bodyPr/>
        <a:lstStyle/>
        <a:p>
          <a:endParaRPr lang="es-ES"/>
        </a:p>
      </dgm:t>
    </dgm:pt>
    <dgm:pt modelId="{B9BCFAFC-D4C5-4A8A-9026-D70504D51CAA}" type="parTrans" cxnId="{22132F52-4F67-47C6-AB59-B60087FF3770}">
      <dgm:prSet/>
      <dgm:spPr/>
      <dgm:t>
        <a:bodyPr/>
        <a:lstStyle/>
        <a:p>
          <a:endParaRPr lang="es-ES"/>
        </a:p>
      </dgm:t>
    </dgm:pt>
    <dgm:pt modelId="{EA0538D0-6668-446D-92AA-04DD8D4CEA63}" type="sibTrans" cxnId="{22132F52-4F67-47C6-AB59-B60087FF3770}">
      <dgm:prSet/>
      <dgm:spPr/>
      <dgm:t>
        <a:bodyPr/>
        <a:lstStyle/>
        <a:p>
          <a:endParaRPr lang="es-ES"/>
        </a:p>
      </dgm:t>
    </dgm:pt>
    <dgm:pt modelId="{C99CA19A-40B1-4113-9EF4-B466E52F08EF}">
      <dgm:prSet phldrT="[Text]"/>
      <dgm:spPr>
        <a:xfrm>
          <a:off x="1714500" y="3882744"/>
          <a:ext cx="774449" cy="496438"/>
        </a:xfrm>
        <a:solidFill>
          <a:sysClr val="window" lastClr="FFFFFF">
            <a:lumMod val="95000"/>
          </a:sysClr>
        </a:solidFill>
        <a:ln>
          <a:noFill/>
        </a:ln>
        <a:effectLst/>
      </dgm:spPr>
      <dgm:t>
        <a:bodyPr/>
        <a:lstStyle/>
        <a:p>
          <a:r>
            <a:rPr lang="es-E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Objetivos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B0AE741-C13A-42D2-A055-7E7CA1E68B22}" type="sibTrans" cxnId="{BF9D4282-5EA6-47A6-8417-D13B2572E523}">
      <dgm:prSet/>
      <dgm:spPr/>
      <dgm:t>
        <a:bodyPr/>
        <a:lstStyle/>
        <a:p>
          <a:endParaRPr lang="es-ES"/>
        </a:p>
      </dgm:t>
    </dgm:pt>
    <dgm:pt modelId="{632507BB-B97F-4BB2-8036-5843252017C3}" type="parTrans" cxnId="{BF9D4282-5EA6-47A6-8417-D13B2572E523}">
      <dgm:prSet/>
      <dgm:spPr/>
      <dgm:t>
        <a:bodyPr/>
        <a:lstStyle/>
        <a:p>
          <a:endParaRPr lang="es-ES"/>
        </a:p>
      </dgm:t>
    </dgm:pt>
    <dgm:pt modelId="{BD829FA0-F7BA-49CB-BA22-2D49A87D511E}">
      <dgm:prSet/>
      <dgm:spPr/>
      <dgm:t>
        <a:bodyPr/>
        <a:lstStyle/>
        <a:p>
          <a:endParaRPr lang="es-ES"/>
        </a:p>
      </dgm:t>
    </dgm:pt>
    <dgm:pt modelId="{3661E69B-4675-4DCA-83F5-943838712BE3}" type="parTrans" cxnId="{393E0439-CA03-42F5-B37C-5FB58CB6DF53}">
      <dgm:prSet/>
      <dgm:spPr/>
      <dgm:t>
        <a:bodyPr/>
        <a:lstStyle/>
        <a:p>
          <a:endParaRPr lang="es-ES"/>
        </a:p>
      </dgm:t>
    </dgm:pt>
    <dgm:pt modelId="{8F7AA6AF-5959-481D-89AC-D002B2605517}" type="sibTrans" cxnId="{393E0439-CA03-42F5-B37C-5FB58CB6DF53}">
      <dgm:prSet/>
      <dgm:spPr/>
      <dgm:t>
        <a:bodyPr/>
        <a:lstStyle/>
        <a:p>
          <a:endParaRPr lang="es-ES"/>
        </a:p>
      </dgm:t>
    </dgm:pt>
    <dgm:pt modelId="{1E3172F5-2238-48D5-AF45-A6B7EB764126}">
      <dgm:prSet phldrT="[Text]"/>
      <dgm:spPr>
        <a:xfrm>
          <a:off x="2858892" y="3135889"/>
          <a:ext cx="1643480" cy="1957672"/>
        </a:xfr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gm:spPr>
      <dgm:t>
        <a:bodyPr/>
        <a:lstStyle/>
        <a:p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Grupo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trabajo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desde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2011): </a:t>
          </a:r>
        </a:p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Composición</a:t>
          </a:r>
          <a:endParaRPr lang="en-GB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Investigación</a:t>
          </a:r>
          <a:endParaRPr lang="en-GB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Elaboración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EA71CA9-68F0-4BE6-88A0-220E99B02EBF}" type="parTrans" cxnId="{D3592E80-4AF1-4B30-BCB6-F318F7289FED}">
      <dgm:prSet/>
      <dgm:spPr/>
      <dgm:t>
        <a:bodyPr/>
        <a:lstStyle/>
        <a:p>
          <a:endParaRPr lang="es-ES"/>
        </a:p>
      </dgm:t>
    </dgm:pt>
    <dgm:pt modelId="{1B19E947-9A96-4F27-B113-C3C048E213AB}" type="sibTrans" cxnId="{D3592E80-4AF1-4B30-BCB6-F318F7289FED}">
      <dgm:prSet/>
      <dgm:spPr/>
      <dgm:t>
        <a:bodyPr/>
        <a:lstStyle/>
        <a:p>
          <a:endParaRPr lang="es-ES"/>
        </a:p>
      </dgm:t>
    </dgm:pt>
    <dgm:pt modelId="{046156A5-B120-4334-BCB3-6FB137BB8813}">
      <dgm:prSet phldrT="[Text]" custT="1"/>
      <dgm:spPr>
        <a:xfrm>
          <a:off x="4745187" y="2353820"/>
          <a:ext cx="1703088" cy="2333879"/>
        </a:xfr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gm:spPr>
      <dgm:t>
        <a:bodyPr/>
        <a:lstStyle/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Discusiones</a:t>
          </a:r>
          <a:endParaRPr lang="en-GB" sz="10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2.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Ampliación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consulta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:</a:t>
          </a:r>
        </a:p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Comisiones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Regionales</a:t>
          </a:r>
          <a:endParaRPr lang="en-GB" sz="10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Consejo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Ejecutivo</a:t>
          </a:r>
          <a:endParaRPr lang="en-GB" sz="10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Asamblea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General (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resolución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apoyo</a:t>
          </a:r>
          <a:r>
            <a:rPr lang="en-GB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es-ES" sz="1800" dirty="0">
            <a:solidFill>
              <a:srgbClr val="FF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1B6AD5B3-74E0-4087-BB82-99524E1C67D2}" type="parTrans" cxnId="{393C6C19-AA98-4B7B-B448-D7DE8DA6860F}">
      <dgm:prSet/>
      <dgm:spPr/>
      <dgm:t>
        <a:bodyPr/>
        <a:lstStyle/>
        <a:p>
          <a:endParaRPr lang="es-ES"/>
        </a:p>
      </dgm:t>
    </dgm:pt>
    <dgm:pt modelId="{959D5670-E69C-4E0D-A6F0-E1E3BBA6A695}" type="sibTrans" cxnId="{393C6C19-AA98-4B7B-B448-D7DE8DA6860F}">
      <dgm:prSet/>
      <dgm:spPr/>
      <dgm:t>
        <a:bodyPr/>
        <a:lstStyle/>
        <a:p>
          <a:endParaRPr lang="es-ES"/>
        </a:p>
      </dgm:t>
    </dgm:pt>
    <dgm:pt modelId="{7A29CAA9-3749-46D7-8EBA-F8674C26D31B}">
      <dgm:prSet phldrT="[Text]"/>
      <dgm:spPr>
        <a:xfrm>
          <a:off x="7048342" y="2061418"/>
          <a:ext cx="1703088" cy="2563784"/>
        </a:xfr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gm:spPr>
      <dgm:t>
        <a:bodyPr/>
        <a:lstStyle/>
        <a:p>
          <a:pPr algn="l"/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Firmas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abierto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a los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Estados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Partes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</a:p>
        <a:p>
          <a:pPr algn="l"/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2.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Proceso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ratificación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por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los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Estados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Miembros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leyes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nacionales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030C164E-BD63-428A-BCE0-EE518E1DBEE2}" type="parTrans" cxnId="{5A070A9F-FE32-4692-ACD5-658E44642E69}">
      <dgm:prSet/>
      <dgm:spPr/>
      <dgm:t>
        <a:bodyPr/>
        <a:lstStyle/>
        <a:p>
          <a:endParaRPr lang="es-ES"/>
        </a:p>
      </dgm:t>
    </dgm:pt>
    <dgm:pt modelId="{4CE297AA-F6B9-45E8-9D36-7FE6E6B4B4B0}" type="sibTrans" cxnId="{5A070A9F-FE32-4692-ACD5-658E44642E69}">
      <dgm:prSet/>
      <dgm:spPr/>
      <dgm:t>
        <a:bodyPr/>
        <a:lstStyle/>
        <a:p>
          <a:endParaRPr lang="es-ES"/>
        </a:p>
      </dgm:t>
    </dgm:pt>
    <dgm:pt modelId="{B8C5919A-900F-4C7D-9FB3-09E12CFE8DFF}" type="pres">
      <dgm:prSet presAssocID="{26515509-73EE-4B60-97F9-6AA597535976}" presName="arrowDiagram" presStyleCnt="0">
        <dgm:presLayoutVars>
          <dgm:chMax val="5"/>
          <dgm:dir/>
          <dgm:resizeHandles val="exact"/>
        </dgm:presLayoutVars>
      </dgm:prSet>
      <dgm:spPr/>
    </dgm:pt>
    <dgm:pt modelId="{EE989BBB-1CF1-4BEC-88E9-A0A90381E786}" type="pres">
      <dgm:prSet presAssocID="{26515509-73EE-4B60-97F9-6AA597535976}" presName="arrow" presStyleLbl="bgShp" presStyleIdx="0" presStyleCnt="1"/>
      <dgm:spPr>
        <a:xfrm>
          <a:off x="314277" y="0"/>
          <a:ext cx="8515444" cy="5322153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2A896EBF-0741-47FA-9602-99453A0B69EA}" type="pres">
      <dgm:prSet presAssocID="{26515509-73EE-4B60-97F9-6AA597535976}" presName="arrowDiagram5" presStyleCnt="0"/>
      <dgm:spPr/>
    </dgm:pt>
    <dgm:pt modelId="{6B4F21B9-BDB9-4695-B01B-E5CB746A54B4}" type="pres">
      <dgm:prSet presAssocID="{9C6F2CA6-1BDE-41BB-B515-F84AA5C64F8B}" presName="bullet5a" presStyleLbl="node1" presStyleIdx="0" presStyleCnt="5" custLinFactX="-100000" custLinFactY="116114" custLinFactNeighborX="-177207" custLinFactNeighborY="200000"/>
      <dgm:spPr>
        <a:xfrm>
          <a:off x="610124" y="4576678"/>
          <a:ext cx="195855" cy="1958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B570B9FA-5ED5-4AB3-B33C-C1708E09E6D7}" type="pres">
      <dgm:prSet presAssocID="{9C6F2CA6-1BDE-41BB-B515-F84AA5C64F8B}" presName="textBox5a" presStyleLbl="revTx" presStyleIdx="0" presStyleCnt="5" custScaleY="33827" custLinFactNeighborX="-37570" custLinFactNeighborY="1654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2BE7A9F4-4A5D-4591-B46F-90728A64B1D4}" type="pres">
      <dgm:prSet presAssocID="{C99CA19A-40B1-4113-9EF4-B466E52F08EF}" presName="bullet5b" presStyleLbl="node1" presStyleIdx="1" presStyleCnt="5" custLinFactX="-100000" custLinFactY="100000" custLinFactNeighborX="-164103" custLinFactNeighborY="105069"/>
      <dgm:spPr>
        <a:xfrm>
          <a:off x="1403598" y="3567544"/>
          <a:ext cx="306556" cy="30655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0A0B758-1191-49C8-9E9D-01EE2DAD12E4}" type="pres">
      <dgm:prSet presAssocID="{C99CA19A-40B1-4113-9EF4-B466E52F08EF}" presName="textBox5b" presStyleLbl="revTx" presStyleIdx="1" presStyleCnt="5" custScaleX="54787" custScaleY="22262" custLinFactNeighborX="-68731" custLinFactNeighborY="-34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BC09FCB5-1AF4-4398-86F3-27C4ADA55564}" type="pres">
      <dgm:prSet presAssocID="{1E3172F5-2238-48D5-AF45-A6B7EB764126}" presName="bullet5c" presStyleLbl="node1" presStyleIdx="2" presStyleCnt="5" custLinFactX="-100000" custLinFactY="25837" custLinFactNeighborX="-135363" custLinFactNeighborY="100000"/>
      <dgm:spPr>
        <a:xfrm>
          <a:off x="2613667" y="2641080"/>
          <a:ext cx="408741" cy="408741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973CE5F6-6C0D-4A61-B593-3C699E1F1D5B}" type="pres">
      <dgm:prSet presAssocID="{1E3172F5-2238-48D5-AF45-A6B7EB764126}" presName="textBox5c" presStyleLbl="revTx" presStyleIdx="2" presStyleCnt="5" custScaleY="65451" custLinFactNeighborX="-65731" custLinFactNeighborY="1381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9D51BCD6-5C5F-44BF-BA46-9428F9960C91}" type="pres">
      <dgm:prSet presAssocID="{046156A5-B120-4334-BCB3-6FB137BB8813}" presName="bullet5d" presStyleLbl="node1" presStyleIdx="3" presStyleCnt="5" custLinFactX="-32424" custLinFactNeighborX="-100000" custLinFactNeighborY="46907"/>
      <dgm:spPr>
        <a:xfrm>
          <a:off x="4460423" y="1739980"/>
          <a:ext cx="527957" cy="527957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81C962A3-1A7C-46F4-A047-04420CB277C8}" type="pres">
      <dgm:prSet presAssocID="{046156A5-B120-4334-BCB3-6FB137BB8813}" presName="textBox5d" presStyleLbl="revTx" presStyleIdx="3" presStyleCnt="5" custScaleX="120338" custScaleY="50047" custLinFactNeighborX="-39831" custLinFactNeighborY="-51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818A3C07-E560-492C-A108-CADEE67E0517}" type="pres">
      <dgm:prSet presAssocID="{7A29CAA9-3749-46D7-8EBA-F8674C26D31B}" presName="bullet5e" presStyleLbl="node1" presStyleIdx="4" presStyleCnt="5"/>
      <dgm:spPr>
        <a:xfrm>
          <a:off x="6790273" y="1068688"/>
          <a:ext cx="672720" cy="67272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202DC064-BD72-46A4-A0EB-239F4951181D}" type="pres">
      <dgm:prSet presAssocID="{7A29CAA9-3749-46D7-8EBA-F8674C26D31B}" presName="textBox5e" presStyleLbl="revTx" presStyleIdx="4" presStyleCnt="5" custScaleY="36237" custLinFactNeighborX="-4597" custLinFactNeighborY="-51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BF9D4282-5EA6-47A6-8417-D13B2572E523}" srcId="{26515509-73EE-4B60-97F9-6AA597535976}" destId="{C99CA19A-40B1-4113-9EF4-B466E52F08EF}" srcOrd="1" destOrd="0" parTransId="{632507BB-B97F-4BB2-8036-5843252017C3}" sibTransId="{7B0AE741-C13A-42D2-A055-7E7CA1E68B22}"/>
    <dgm:cxn modelId="{5A070A9F-FE32-4692-ACD5-658E44642E69}" srcId="{26515509-73EE-4B60-97F9-6AA597535976}" destId="{7A29CAA9-3749-46D7-8EBA-F8674C26D31B}" srcOrd="4" destOrd="0" parTransId="{030C164E-BD63-428A-BCE0-EE518E1DBEE2}" sibTransId="{4CE297AA-F6B9-45E8-9D36-7FE6E6B4B4B0}"/>
    <dgm:cxn modelId="{EC9C217F-EB36-4B40-BFBA-27A2DFA4AB2C}" type="presOf" srcId="{7A29CAA9-3749-46D7-8EBA-F8674C26D31B}" destId="{202DC064-BD72-46A4-A0EB-239F4951181D}" srcOrd="0" destOrd="0" presId="urn:microsoft.com/office/officeart/2005/8/layout/arrow2"/>
    <dgm:cxn modelId="{393E0439-CA03-42F5-B37C-5FB58CB6DF53}" srcId="{26515509-73EE-4B60-97F9-6AA597535976}" destId="{BD829FA0-F7BA-49CB-BA22-2D49A87D511E}" srcOrd="5" destOrd="0" parTransId="{3661E69B-4675-4DCA-83F5-943838712BE3}" sibTransId="{8F7AA6AF-5959-481D-89AC-D002B2605517}"/>
    <dgm:cxn modelId="{193B3DB5-7FCA-400E-8E15-3F4396C7207F}" type="presOf" srcId="{26515509-73EE-4B60-97F9-6AA597535976}" destId="{B8C5919A-900F-4C7D-9FB3-09E12CFE8DFF}" srcOrd="0" destOrd="0" presId="urn:microsoft.com/office/officeart/2005/8/layout/arrow2"/>
    <dgm:cxn modelId="{D3592E80-4AF1-4B30-BCB6-F318F7289FED}" srcId="{26515509-73EE-4B60-97F9-6AA597535976}" destId="{1E3172F5-2238-48D5-AF45-A6B7EB764126}" srcOrd="2" destOrd="0" parTransId="{4EA71CA9-68F0-4BE6-88A0-220E99B02EBF}" sibTransId="{1B19E947-9A96-4F27-B113-C3C048E213AB}"/>
    <dgm:cxn modelId="{1079571D-C629-4EDE-B10C-7B3AAAA17209}" type="presOf" srcId="{C99CA19A-40B1-4113-9EF4-B466E52F08EF}" destId="{F0A0B758-1191-49C8-9E9D-01EE2DAD12E4}" srcOrd="0" destOrd="0" presId="urn:microsoft.com/office/officeart/2005/8/layout/arrow2"/>
    <dgm:cxn modelId="{E5CD7C47-23D5-47D7-BDC6-6414F7595857}" srcId="{26515509-73EE-4B60-97F9-6AA597535976}" destId="{28607038-EEDF-4476-BAD2-F2F649515D53}" srcOrd="7" destOrd="0" parTransId="{26C712F3-030C-475F-B902-29176661D6B8}" sibTransId="{9B928CC1-2231-400C-A4FA-15C2B1A44543}"/>
    <dgm:cxn modelId="{66A24A90-3B62-43CC-88C6-B1B301593D08}" type="presOf" srcId="{046156A5-B120-4334-BCB3-6FB137BB8813}" destId="{81C962A3-1A7C-46F4-A047-04420CB277C8}" srcOrd="0" destOrd="0" presId="urn:microsoft.com/office/officeart/2005/8/layout/arrow2"/>
    <dgm:cxn modelId="{D6BE08E1-AE86-4522-85C6-DC66CFD15112}" type="presOf" srcId="{1E3172F5-2238-48D5-AF45-A6B7EB764126}" destId="{973CE5F6-6C0D-4A61-B593-3C699E1F1D5B}" srcOrd="0" destOrd="0" presId="urn:microsoft.com/office/officeart/2005/8/layout/arrow2"/>
    <dgm:cxn modelId="{744D588A-AA2A-4193-9D31-379AE101305D}" srcId="{26515509-73EE-4B60-97F9-6AA597535976}" destId="{9C6F2CA6-1BDE-41BB-B515-F84AA5C64F8B}" srcOrd="0" destOrd="0" parTransId="{B927F3FA-FDFA-4B9F-9676-CA5E860C3BFD}" sibTransId="{20687600-2D42-4B19-B028-E2B37E2E3174}"/>
    <dgm:cxn modelId="{393C6C19-AA98-4B7B-B448-D7DE8DA6860F}" srcId="{26515509-73EE-4B60-97F9-6AA597535976}" destId="{046156A5-B120-4334-BCB3-6FB137BB8813}" srcOrd="3" destOrd="0" parTransId="{1B6AD5B3-74E0-4087-BB82-99524E1C67D2}" sibTransId="{959D5670-E69C-4E0D-A6F0-E1E3BBA6A695}"/>
    <dgm:cxn modelId="{8CF62389-3F74-43C4-9F26-27F3D864D218}" type="presOf" srcId="{9C6F2CA6-1BDE-41BB-B515-F84AA5C64F8B}" destId="{B570B9FA-5ED5-4AB3-B33C-C1708E09E6D7}" srcOrd="0" destOrd="0" presId="urn:microsoft.com/office/officeart/2005/8/layout/arrow2"/>
    <dgm:cxn modelId="{22132F52-4F67-47C6-AB59-B60087FF3770}" srcId="{26515509-73EE-4B60-97F9-6AA597535976}" destId="{7FFC52EF-CD26-4301-B532-C5E3BB345939}" srcOrd="6" destOrd="0" parTransId="{B9BCFAFC-D4C5-4A8A-9026-D70504D51CAA}" sibTransId="{EA0538D0-6668-446D-92AA-04DD8D4CEA63}"/>
    <dgm:cxn modelId="{5CBBC400-6B3A-40DA-8698-B89B18D47561}" type="presParOf" srcId="{B8C5919A-900F-4C7D-9FB3-09E12CFE8DFF}" destId="{EE989BBB-1CF1-4BEC-88E9-A0A90381E786}" srcOrd="0" destOrd="0" presId="urn:microsoft.com/office/officeart/2005/8/layout/arrow2"/>
    <dgm:cxn modelId="{248F2518-5507-487C-91BD-CCC24FB50609}" type="presParOf" srcId="{B8C5919A-900F-4C7D-9FB3-09E12CFE8DFF}" destId="{2A896EBF-0741-47FA-9602-99453A0B69EA}" srcOrd="1" destOrd="0" presId="urn:microsoft.com/office/officeart/2005/8/layout/arrow2"/>
    <dgm:cxn modelId="{F3FDB30B-8271-48CE-A2F6-A006D541A40A}" type="presParOf" srcId="{2A896EBF-0741-47FA-9602-99453A0B69EA}" destId="{6B4F21B9-BDB9-4695-B01B-E5CB746A54B4}" srcOrd="0" destOrd="0" presId="urn:microsoft.com/office/officeart/2005/8/layout/arrow2"/>
    <dgm:cxn modelId="{3AA17EAD-BA1C-4FCD-86B3-154678DE5CDD}" type="presParOf" srcId="{2A896EBF-0741-47FA-9602-99453A0B69EA}" destId="{B570B9FA-5ED5-4AB3-B33C-C1708E09E6D7}" srcOrd="1" destOrd="0" presId="urn:microsoft.com/office/officeart/2005/8/layout/arrow2"/>
    <dgm:cxn modelId="{42E35B78-B934-402E-897D-387B938932FE}" type="presParOf" srcId="{2A896EBF-0741-47FA-9602-99453A0B69EA}" destId="{2BE7A9F4-4A5D-4591-B46F-90728A64B1D4}" srcOrd="2" destOrd="0" presId="urn:microsoft.com/office/officeart/2005/8/layout/arrow2"/>
    <dgm:cxn modelId="{6FA8F7FD-AE3C-4756-B014-0F1A2BF680EF}" type="presParOf" srcId="{2A896EBF-0741-47FA-9602-99453A0B69EA}" destId="{F0A0B758-1191-49C8-9E9D-01EE2DAD12E4}" srcOrd="3" destOrd="0" presId="urn:microsoft.com/office/officeart/2005/8/layout/arrow2"/>
    <dgm:cxn modelId="{BD9755E8-BF3D-4CD8-A2A1-061F10889AE5}" type="presParOf" srcId="{2A896EBF-0741-47FA-9602-99453A0B69EA}" destId="{BC09FCB5-1AF4-4398-86F3-27C4ADA55564}" srcOrd="4" destOrd="0" presId="urn:microsoft.com/office/officeart/2005/8/layout/arrow2"/>
    <dgm:cxn modelId="{B3C11360-72F4-454B-A6CC-0A4636799C6B}" type="presParOf" srcId="{2A896EBF-0741-47FA-9602-99453A0B69EA}" destId="{973CE5F6-6C0D-4A61-B593-3C699E1F1D5B}" srcOrd="5" destOrd="0" presId="urn:microsoft.com/office/officeart/2005/8/layout/arrow2"/>
    <dgm:cxn modelId="{30BE28EA-6B1A-4843-839B-0C62A2414DED}" type="presParOf" srcId="{2A896EBF-0741-47FA-9602-99453A0B69EA}" destId="{9D51BCD6-5C5F-44BF-BA46-9428F9960C91}" srcOrd="6" destOrd="0" presId="urn:microsoft.com/office/officeart/2005/8/layout/arrow2"/>
    <dgm:cxn modelId="{F047A4AA-8112-4EB9-B393-E55DC58F4B02}" type="presParOf" srcId="{2A896EBF-0741-47FA-9602-99453A0B69EA}" destId="{81C962A3-1A7C-46F4-A047-04420CB277C8}" srcOrd="7" destOrd="0" presId="urn:microsoft.com/office/officeart/2005/8/layout/arrow2"/>
    <dgm:cxn modelId="{9AE9B9BC-5CAF-4709-90E4-EE2F39C81E75}" type="presParOf" srcId="{2A896EBF-0741-47FA-9602-99453A0B69EA}" destId="{818A3C07-E560-492C-A108-CADEE67E0517}" srcOrd="8" destOrd="0" presId="urn:microsoft.com/office/officeart/2005/8/layout/arrow2"/>
    <dgm:cxn modelId="{7F120FE2-9131-481A-9E42-D835C6234F16}" type="presParOf" srcId="{2A896EBF-0741-47FA-9602-99453A0B69EA}" destId="{202DC064-BD72-46A4-A0EB-239F4951181D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89BBB-1CF1-4BEC-88E9-A0A90381E786}">
      <dsp:nvSpPr>
        <dsp:cNvPr id="0" name=""/>
        <dsp:cNvSpPr/>
      </dsp:nvSpPr>
      <dsp:spPr>
        <a:xfrm>
          <a:off x="314277" y="0"/>
          <a:ext cx="8515444" cy="5322153"/>
        </a:xfrm>
        <a:prstGeom prst="swooshArrow">
          <a:avLst>
            <a:gd name="adj1" fmla="val 25000"/>
            <a:gd name="adj2" fmla="val 2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F21B9-BDB9-4695-B01B-E5CB746A54B4}">
      <dsp:nvSpPr>
        <dsp:cNvPr id="0" name=""/>
        <dsp:cNvSpPr/>
      </dsp:nvSpPr>
      <dsp:spPr>
        <a:xfrm>
          <a:off x="610124" y="4576678"/>
          <a:ext cx="195855" cy="1958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0B9FA-5ED5-4AB3-B33C-C1708E09E6D7}">
      <dsp:nvSpPr>
        <dsp:cNvPr id="0" name=""/>
        <dsp:cNvSpPr/>
      </dsp:nvSpPr>
      <dsp:spPr>
        <a:xfrm>
          <a:off x="831874" y="4684123"/>
          <a:ext cx="1115523" cy="428477"/>
        </a:xfrm>
        <a:prstGeom prst="roundRect">
          <a:avLst/>
        </a:prstGeom>
        <a:solidFill>
          <a:sysClr val="window" lastClr="FFFFFF">
            <a:lumMod val="95000"/>
          </a:sys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78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Premisas</a:t>
          </a:r>
          <a:endParaRPr lang="es-E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852791" y="4705040"/>
        <a:ext cx="1073689" cy="386643"/>
      </dsp:txXfrm>
    </dsp:sp>
    <dsp:sp modelId="{2BE7A9F4-4A5D-4591-B46F-90728A64B1D4}">
      <dsp:nvSpPr>
        <dsp:cNvPr id="0" name=""/>
        <dsp:cNvSpPr/>
      </dsp:nvSpPr>
      <dsp:spPr>
        <a:xfrm>
          <a:off x="1403598" y="3567544"/>
          <a:ext cx="306556" cy="306556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0B758-1191-49C8-9E9D-01EE2DAD12E4}">
      <dsp:nvSpPr>
        <dsp:cNvPr id="0" name=""/>
        <dsp:cNvSpPr/>
      </dsp:nvSpPr>
      <dsp:spPr>
        <a:xfrm>
          <a:off x="1714500" y="3882744"/>
          <a:ext cx="774449" cy="496438"/>
        </a:xfrm>
        <a:prstGeom prst="roundRect">
          <a:avLst/>
        </a:prstGeom>
        <a:solidFill>
          <a:sysClr val="window" lastClr="FFFFFF">
            <a:lumMod val="95000"/>
          </a:sys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38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Objetivos</a:t>
          </a:r>
          <a:endParaRPr lang="es-E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738734" y="3906978"/>
        <a:ext cx="725981" cy="447970"/>
      </dsp:txXfrm>
    </dsp:sp>
    <dsp:sp modelId="{BC09FCB5-1AF4-4398-86F3-27C4ADA55564}">
      <dsp:nvSpPr>
        <dsp:cNvPr id="0" name=""/>
        <dsp:cNvSpPr/>
      </dsp:nvSpPr>
      <dsp:spPr>
        <a:xfrm>
          <a:off x="2613667" y="2641080"/>
          <a:ext cx="408741" cy="408741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CE5F6-6C0D-4A61-B593-3C699E1F1D5B}">
      <dsp:nvSpPr>
        <dsp:cNvPr id="0" name=""/>
        <dsp:cNvSpPr/>
      </dsp:nvSpPr>
      <dsp:spPr>
        <a:xfrm>
          <a:off x="2699787" y="3260945"/>
          <a:ext cx="1643480" cy="1957672"/>
        </a:xfrm>
        <a:prstGeom prst="roundRect">
          <a:avLst/>
        </a:prstGeo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58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Grupo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trabajo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desde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2011):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Composición</a:t>
          </a:r>
          <a:endParaRPr lang="en-GB" sz="1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Investigación</a:t>
          </a:r>
          <a:endParaRPr lang="en-GB" sz="1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Elaboración</a:t>
          </a:r>
          <a:endParaRPr lang="es-E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780015" y="3341173"/>
        <a:ext cx="1483024" cy="1797216"/>
      </dsp:txXfrm>
    </dsp:sp>
    <dsp:sp modelId="{9D51BCD6-5C5F-44BF-BA46-9428F9960C91}">
      <dsp:nvSpPr>
        <dsp:cNvPr id="0" name=""/>
        <dsp:cNvSpPr/>
      </dsp:nvSpPr>
      <dsp:spPr>
        <a:xfrm>
          <a:off x="4460423" y="1739980"/>
          <a:ext cx="527957" cy="527957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962A3-1A7C-46F4-A047-04420CB277C8}">
      <dsp:nvSpPr>
        <dsp:cNvPr id="0" name=""/>
        <dsp:cNvSpPr/>
      </dsp:nvSpPr>
      <dsp:spPr>
        <a:xfrm>
          <a:off x="4572000" y="2628462"/>
          <a:ext cx="2049463" cy="1784597"/>
        </a:xfrm>
        <a:prstGeom prst="roundRect">
          <a:avLst/>
        </a:prstGeo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754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Discusiones</a:t>
          </a:r>
          <a:endParaRPr lang="en-GB" sz="1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2.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Ampliación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consulta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Comisiones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Regionales</a:t>
          </a:r>
          <a:endParaRPr lang="en-GB" sz="1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Consejo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Ejecutivo</a:t>
          </a:r>
          <a:endParaRPr lang="en-GB" sz="1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Asamblea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General (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resolución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apoyo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es-ES" sz="1800" kern="1200" dirty="0">
            <a:solidFill>
              <a:srgbClr val="FF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4659117" y="2715579"/>
        <a:ext cx="1875229" cy="1610363"/>
      </dsp:txXfrm>
    </dsp:sp>
    <dsp:sp modelId="{818A3C07-E560-492C-A108-CADEE67E0517}">
      <dsp:nvSpPr>
        <dsp:cNvPr id="0" name=""/>
        <dsp:cNvSpPr/>
      </dsp:nvSpPr>
      <dsp:spPr>
        <a:xfrm>
          <a:off x="6790273" y="1068688"/>
          <a:ext cx="672720" cy="67272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DC064-BD72-46A4-A0EB-239F4951181D}">
      <dsp:nvSpPr>
        <dsp:cNvPr id="0" name=""/>
        <dsp:cNvSpPr/>
      </dsp:nvSpPr>
      <dsp:spPr>
        <a:xfrm>
          <a:off x="7048342" y="2633589"/>
          <a:ext cx="1703088" cy="1419441"/>
        </a:xfrm>
        <a:prstGeom prst="roundRect">
          <a:avLst/>
        </a:prstGeom>
        <a:solidFill>
          <a:sysClr val="window" lastClr="FFFFFF">
            <a:lumMod val="95000"/>
          </a:sysClr>
        </a:solidFill>
        <a:ln>
          <a:solidFill>
            <a:srgbClr val="EEECE1">
              <a:lumMod val="90000"/>
            </a:srgb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46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1.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Firmas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abierto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a los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Estados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Partes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2.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Proceso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de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ratificación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por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los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Estados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Miembros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(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leyes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GB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nacionales</a:t>
          </a:r>
          <a:r>
            <a:rPr lang="en-GB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es-ES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117633" y="2702880"/>
        <a:ext cx="1564506" cy="1280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DF261-5B15-432F-B4F0-7058FE6E5D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7398C-6B3B-4DAD-86FB-822ECF3F5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BF0A8-69B5-4826-A7B4-FF65180AB213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E8569-F3FC-4F9C-AC9D-2D2ADE66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2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9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3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CH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25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"/>
          <p:cNvSpPr/>
          <p:nvPr userDrawn="1"/>
        </p:nvSpPr>
        <p:spPr>
          <a:xfrm>
            <a:off x="0" y="0"/>
            <a:ext cx="9144000" cy="923925"/>
          </a:xfrm>
          <a:prstGeom prst="rect">
            <a:avLst/>
          </a:prstGeom>
          <a:solidFill>
            <a:srgbClr val="D2D4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endParaRPr lang="en-GB" sz="3200" b="1" dirty="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A40B-FBAE-428A-AAF6-3BD7F15490CC}" type="datetimeFigureOut">
              <a:rPr lang="es-ES"/>
              <a:pPr>
                <a:defRPr/>
              </a:pPr>
              <a:t>22/10/2014</a:t>
            </a:fld>
            <a:endParaRPr lang="es-ES" dirty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4C5C-5EC3-453C-BF80-D8C4D8458DD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1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9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8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6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8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FD87-05D0-405C-8D11-9FDE42A7D8E9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4129-D55F-49D6-975A-F23FF18B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logo_unwto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06" y="-3247"/>
            <a:ext cx="987425" cy="1395413"/>
          </a:xfrm>
          <a:prstGeom prst="rect">
            <a:avLst/>
          </a:prstGeom>
          <a:solidFill>
            <a:srgbClr val="C8C9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4089400" y="0"/>
            <a:ext cx="0" cy="6858000"/>
          </a:xfrm>
          <a:prstGeom prst="line">
            <a:avLst/>
          </a:prstGeom>
          <a:ln>
            <a:solidFill>
              <a:srgbClr val="C8C9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11"/>
          <p:cNvCxnSpPr/>
          <p:nvPr/>
        </p:nvCxnSpPr>
        <p:spPr>
          <a:xfrm>
            <a:off x="6654800" y="0"/>
            <a:ext cx="0" cy="2540000"/>
          </a:xfrm>
          <a:prstGeom prst="line">
            <a:avLst/>
          </a:prstGeom>
          <a:ln>
            <a:solidFill>
              <a:srgbClr val="C8C9E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16"/>
          <p:cNvSpPr txBox="1">
            <a:spLocks noChangeArrowheads="1"/>
          </p:cNvSpPr>
          <p:nvPr/>
        </p:nvSpPr>
        <p:spPr bwMode="auto">
          <a:xfrm>
            <a:off x="4333875" y="454025"/>
            <a:ext cx="2057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r>
              <a:rPr lang="es-ES" sz="5000"/>
              <a:t>Insert photo</a:t>
            </a:r>
          </a:p>
        </p:txBody>
      </p:sp>
      <p:pic>
        <p:nvPicPr>
          <p:cNvPr id="11" name="Picture 10" descr="D:\Users\cpt\Documents\protection du touriste-consommateur\volcano_travel_04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0"/>
            <a:ext cx="25654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D:\Users\cpt\Documents\protection du touriste-consommateur\iceland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0"/>
            <a:ext cx="258445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http://www.cheapflightshouse.com/uploads/2010/04/airport-Del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2540000"/>
            <a:ext cx="50546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12"/>
          <p:cNvSpPr/>
          <p:nvPr/>
        </p:nvSpPr>
        <p:spPr>
          <a:xfrm>
            <a:off x="6654801" y="0"/>
            <a:ext cx="2489200" cy="2540000"/>
          </a:xfrm>
          <a:prstGeom prst="rect">
            <a:avLst/>
          </a:prstGeom>
          <a:solidFill>
            <a:srgbClr val="C8C9E8">
              <a:alpha val="75686"/>
            </a:srgbClr>
          </a:solidFill>
          <a:ln>
            <a:solidFill>
              <a:srgbClr val="C8C9E8"/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accent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3" name="Picture 12" descr="D:\Users\cpt\Documents\protection du touriste-consommateur\iceland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-14081"/>
            <a:ext cx="258445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http://www.cheapflightshouse.com/uploads/2010/04/airport-Del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2525919"/>
            <a:ext cx="50546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ángulo 12"/>
          <p:cNvSpPr/>
          <p:nvPr/>
        </p:nvSpPr>
        <p:spPr>
          <a:xfrm>
            <a:off x="0" y="2540000"/>
            <a:ext cx="4089400" cy="4318000"/>
          </a:xfrm>
          <a:prstGeom prst="rect">
            <a:avLst/>
          </a:prstGeom>
          <a:solidFill>
            <a:srgbClr val="C8C9E8">
              <a:alpha val="7568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3200" b="1" dirty="0" smtClean="0">
                <a:solidFill>
                  <a:schemeClr val="accent1"/>
                </a:solidFill>
                <a:latin typeface="Arial Narrow" pitchFamily="34" charset="0"/>
              </a:rPr>
              <a:t>La protección al turista y los proveedores de servicios turísticos</a:t>
            </a:r>
          </a:p>
          <a:p>
            <a:pPr algn="ctr">
              <a:defRPr/>
            </a:pPr>
            <a:endParaRPr lang="es-ES" sz="1050" b="1" dirty="0" smtClean="0">
              <a:solidFill>
                <a:schemeClr val="accent1"/>
              </a:solidFill>
              <a:latin typeface="Arial Narrow" pitchFamily="34" charset="0"/>
            </a:endParaRPr>
          </a:p>
          <a:p>
            <a:pPr algn="ctr">
              <a:defRPr/>
            </a:pPr>
            <a:endParaRPr lang="es-ES" sz="1400" b="1" dirty="0" smtClean="0">
              <a:solidFill>
                <a:schemeClr val="accent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s-ES" sz="2000" b="1" dirty="0" smtClean="0">
                <a:solidFill>
                  <a:schemeClr val="tx2"/>
                </a:solidFill>
                <a:latin typeface="Arial Narrow" pitchFamily="34" charset="0"/>
              </a:rPr>
              <a:t>Alejandro Varela</a:t>
            </a:r>
          </a:p>
          <a:p>
            <a:pPr algn="ctr">
              <a:defRPr/>
            </a:pPr>
            <a:r>
              <a:rPr lang="es-ES" sz="1600" dirty="0" smtClean="0">
                <a:solidFill>
                  <a:schemeClr val="tx2"/>
                </a:solidFill>
                <a:latin typeface="Arial Narrow" pitchFamily="34" charset="0"/>
              </a:rPr>
              <a:t>Director Regional Adjunto para las Américas</a:t>
            </a:r>
          </a:p>
          <a:p>
            <a:pPr algn="ctr">
              <a:defRPr/>
            </a:pPr>
            <a:r>
              <a:rPr lang="es-ES" sz="1600" dirty="0" smtClean="0">
                <a:solidFill>
                  <a:schemeClr val="tx2"/>
                </a:solidFill>
                <a:latin typeface="Arial Narrow" pitchFamily="34" charset="0"/>
              </a:rPr>
              <a:t>Organización Mundial del Turismo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18" y="2665060"/>
            <a:ext cx="390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2"/>
                </a:solidFill>
                <a:latin typeface="Arial Narrow" pitchFamily="34" charset="0"/>
              </a:rPr>
              <a:t>III Conferencia de Seguridad Turística </a:t>
            </a:r>
            <a:endParaRPr lang="es-ES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es-ES" dirty="0" smtClean="0">
                <a:solidFill>
                  <a:schemeClr val="tx2"/>
                </a:solidFill>
                <a:latin typeface="Arial Narrow" pitchFamily="34" charset="0"/>
              </a:rPr>
              <a:t>de </a:t>
            </a:r>
            <a:r>
              <a:rPr lang="es-ES" dirty="0">
                <a:solidFill>
                  <a:schemeClr val="tx2"/>
                </a:solidFill>
                <a:latin typeface="Arial Narrow" pitchFamily="34" charset="0"/>
              </a:rPr>
              <a:t>las Américas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910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284" y="1412776"/>
            <a:ext cx="8424936" cy="4154984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1.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Asistencia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en caso de fuerza mayor y  situaciones de emergencia, incluidas las cuestiones de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insolvencia:</a:t>
            </a:r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ctr"/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Paquetes de viajes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Obligaciones  de los organizadores de viajes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Insolvencia de los organizadores de viajes</a:t>
            </a:r>
          </a:p>
          <a:p>
            <a:pPr algn="ctr"/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2. Obligación de información</a:t>
            </a:r>
          </a:p>
          <a:p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3. Problemas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relacionado con el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alojamiento</a:t>
            </a:r>
          </a:p>
          <a:p>
            <a:pPr algn="ctr"/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6632"/>
            <a:ext cx="90364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54013" algn="ctr" defTabSz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6699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s-ES" sz="3600" dirty="0">
                <a:solidFill>
                  <a:srgbClr val="33659B"/>
                </a:solidFill>
                <a:latin typeface="Arial Narrow" panose="020B0606020202030204" pitchFamily="34" charset="0"/>
                <a:ea typeface="+mn-ea"/>
                <a:cs typeface="+mn-cs"/>
              </a:rPr>
              <a:t>Convención Internacional</a:t>
            </a:r>
            <a:endParaRPr lang="en-US" sz="3600" dirty="0">
              <a:solidFill>
                <a:srgbClr val="33659B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8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9592" y="124909"/>
            <a:ext cx="7416824" cy="73501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Aft>
                <a:spcPct val="0"/>
              </a:spcAft>
            </a:pPr>
            <a:r>
              <a:rPr lang="es-ES" sz="4000" b="1" dirty="0">
                <a:solidFill>
                  <a:srgbClr val="336699"/>
                </a:solidFill>
                <a:latin typeface="Arial Narrow" panose="020B0606020202030204" pitchFamily="34" charset="0"/>
                <a:ea typeface="MS PGothic" pitchFamily="34" charset="-128"/>
                <a:cs typeface="Arial" pitchFamily="34" charset="0"/>
              </a:rPr>
              <a:t>Parte General</a:t>
            </a:r>
            <a:endParaRPr lang="en-US" sz="4000" b="1" dirty="0">
              <a:solidFill>
                <a:srgbClr val="336699"/>
              </a:solidFill>
              <a:latin typeface="Arial Narrow" panose="020B060602020203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96152" y="1268760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6394" y="1268760"/>
            <a:ext cx="5082344" cy="584775"/>
          </a:xfrm>
          <a:prstGeom prst="rect">
            <a:avLst/>
          </a:prstGeom>
          <a:solidFill>
            <a:srgbClr val="C8C9E8">
              <a:alpha val="74902"/>
            </a:srgbClr>
          </a:solidFill>
          <a:ln w="19050" cap="sq" cmpd="sng"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Principios generales</a:t>
            </a:r>
            <a:endParaRPr lang="en-U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6394" y="2060848"/>
            <a:ext cx="5069768" cy="553998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0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Elementos relativos al alcance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1456" y="2852936"/>
            <a:ext cx="5090863" cy="584775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Definiciones principales</a:t>
            </a:r>
            <a:endParaRPr lang="en-U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9974" y="3681028"/>
            <a:ext cx="5082345" cy="1569660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Disposiciones necesarias relacionadas con el derecho internacional</a:t>
            </a:r>
            <a:endParaRPr lang="en-U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96152" y="2924944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996152" y="2129427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028490" y="4213830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16632"/>
            <a:ext cx="8229600" cy="751323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Aft>
                <a:spcPct val="0"/>
              </a:spcAft>
            </a:pPr>
            <a:r>
              <a:rPr lang="es-ES" sz="4000" b="1" dirty="0">
                <a:solidFill>
                  <a:srgbClr val="336699"/>
                </a:solidFill>
                <a:latin typeface="Arial Narrow" panose="020B0606020202030204" pitchFamily="34" charset="0"/>
                <a:ea typeface="MS PGothic" pitchFamily="34" charset="-128"/>
                <a:cs typeface="Arial" pitchFamily="34" charset="0"/>
              </a:rPr>
              <a:t>Anexos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b="1" dirty="0" smtClean="0"/>
              <a:t>             </a:t>
            </a:r>
          </a:p>
          <a:p>
            <a:pPr marL="0" indent="0" algn="ctr">
              <a:buFont typeface="Arial" pitchFamily="34" charset="0"/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</a:t>
            </a: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b="1" dirty="0" smtClean="0"/>
              <a:t>	</a:t>
            </a:r>
          </a:p>
          <a:p>
            <a:pPr marL="0" indent="0" algn="just">
              <a:buFont typeface="Arial" pitchFamily="34" charset="0"/>
              <a:buNone/>
            </a:pPr>
            <a:r>
              <a:rPr lang="es-E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 </a:t>
            </a:r>
            <a:endParaRPr lang="es-ES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s-E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	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115616" y="2271243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15616" y="4036114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4073" y="2230883"/>
            <a:ext cx="5781532" cy="584775"/>
          </a:xfrm>
          <a:prstGeom prst="rect">
            <a:avLst/>
          </a:prstGeom>
          <a:solidFill>
            <a:srgbClr val="C8C9E8">
              <a:alpha val="74902"/>
            </a:srgbClr>
          </a:solidFill>
          <a:ln w="19050" cap="sq" cmpd="sng"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Normas: disposiciones vinculantes</a:t>
            </a:r>
            <a:endParaRPr lang="es-E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4073" y="3749533"/>
            <a:ext cx="5781532" cy="1077218"/>
          </a:xfrm>
          <a:prstGeom prst="rect">
            <a:avLst/>
          </a:prstGeom>
          <a:solidFill>
            <a:srgbClr val="C8C9E8">
              <a:alpha val="74902"/>
            </a:srgbClr>
          </a:solidFill>
          <a:ln w="19050" cap="sq" cmpd="sng"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Prácticas recomendadas: disposiciones no vinculantes</a:t>
            </a:r>
            <a:endParaRPr lang="en-U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7544" y="0"/>
            <a:ext cx="8229600" cy="2088232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buNone/>
              <a:defRPr sz="4000" b="1">
                <a:solidFill>
                  <a:srgbClr val="336699"/>
                </a:solidFill>
                <a:latin typeface="Arial Narrow" panose="020B0606020202030204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r>
              <a:rPr lang="es-ES" sz="2800" dirty="0"/>
              <a:t>Anexo I : Obligaciones de asistencia de los Estados Parte en situaciones de fuerza mayor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52532" y="1829269"/>
            <a:ext cx="7200800" cy="369332"/>
          </a:xfrm>
          <a:prstGeom prst="rect">
            <a:avLst/>
          </a:prstGeom>
          <a:solidFill>
            <a:srgbClr val="C8C9E7">
              <a:alpha val="75000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Definiciones de fuerza mayor, país anfitrión y país de origen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2532" y="2644780"/>
            <a:ext cx="7200800" cy="646331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Obligaciones de cooperación entre el país anfitrión y el país de origen del turista en caso de fuerza mayor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479" y="3816725"/>
            <a:ext cx="7200800" cy="36933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Principales elementos de asistencia requeridos en cada caso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6325" y="4773381"/>
            <a:ext cx="7200800" cy="646331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Otras disposiciones: información, facilitación, equipos profesionales de gestión de crisis, servicios de asistencia en los aeropuertos…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5544" y="4844518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45544" y="3749363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40065" y="2736996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39614" y="1761907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67544" y="116632"/>
            <a:ext cx="8229600" cy="612068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defTabSz="457200" fontAlgn="base">
              <a:spcBef>
                <a:spcPct val="0"/>
              </a:spcBef>
              <a:spcAft>
                <a:spcPct val="0"/>
              </a:spcAft>
              <a:buNone/>
              <a:defRPr sz="2800" b="1">
                <a:solidFill>
                  <a:srgbClr val="336699"/>
                </a:solidFill>
                <a:latin typeface="Arial Narrow" panose="020B0606020202030204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r>
              <a:rPr lang="es-ES" dirty="0"/>
              <a:t>Anexo II : Cuestiones relativas a los viajes combinados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4074" y="1439488"/>
            <a:ext cx="7416824" cy="36933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Obligaciones de asistencia en caso de fuerza mayor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4074" y="2202430"/>
            <a:ext cx="7416824" cy="646331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Normas mínimas en materia de responsabilidad en caso de no ejecución o mala ejecución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074" y="2960948"/>
            <a:ext cx="7416824" cy="646331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Información mínima que deberá proporcionarse a los turistas antes de la conclusión de su contrato de viaje combinado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52736" y="3993488"/>
            <a:ext cx="7416824" cy="36933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Elementos mínimos relativos al contenido del contrato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3754" y="4788269"/>
            <a:ext cx="7415806" cy="646331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Normas mínimas de seguridad financiera para los turistas en caso de insolvencia de los proveedores de servicios</a:t>
            </a:r>
            <a:endParaRPr lang="en-US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85257" y="1372126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85257" y="3032085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85257" y="2273567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85257" y="3926126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185257" y="4859406"/>
            <a:ext cx="750608" cy="504056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16632"/>
            <a:ext cx="8229600" cy="115212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fontAlgn="base">
              <a:spcAft>
                <a:spcPct val="0"/>
              </a:spcAft>
            </a:pPr>
            <a:r>
              <a:rPr lang="es-ES" sz="2800" b="1" dirty="0">
                <a:solidFill>
                  <a:srgbClr val="33659B"/>
                </a:solidFill>
                <a:latin typeface="Arial Narrow" panose="020B0606020202030204" pitchFamily="34" charset="0"/>
              </a:rPr>
              <a:t>Anexo III : Disposiciones relacionadas con el alojamiento</a:t>
            </a:r>
            <a:endParaRPr lang="en-US" sz="28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420888"/>
            <a:ext cx="6408712" cy="2062103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Principalmente obligaciones de información de acuerdo a los marcos normativos existentes a escala mundial y regional</a:t>
            </a:r>
            <a:endParaRPr lang="en-US" sz="32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9152381"/>
              </p:ext>
            </p:extLst>
          </p:nvPr>
        </p:nvGraphicFramePr>
        <p:xfrm>
          <a:off x="0" y="888147"/>
          <a:ext cx="9144000" cy="532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166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33659B"/>
                </a:solidFill>
                <a:latin typeface="Arial Narrow" panose="020B0606020202030204" pitchFamily="34" charset="0"/>
              </a:rPr>
              <a:t>Acciones</a:t>
            </a:r>
            <a:endParaRPr lang="en-U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9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1" descr="plantill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uadroTexto 13"/>
          <p:cNvSpPr txBox="1">
            <a:spLocks noChangeArrowheads="1"/>
          </p:cNvSpPr>
          <p:nvPr/>
        </p:nvSpPr>
        <p:spPr bwMode="auto">
          <a:xfrm>
            <a:off x="455240" y="5715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33659B"/>
                </a:solidFill>
                <a:latin typeface="Arial Narrow" panose="020B0606020202030204" pitchFamily="34" charset="0"/>
                <a:ea typeface="+mn-ea"/>
              </a:rPr>
              <a:t>Situación</a:t>
            </a:r>
            <a:r>
              <a:rPr lang="en-US" sz="3600" b="1" dirty="0">
                <a:solidFill>
                  <a:srgbClr val="33659B"/>
                </a:solidFill>
                <a:latin typeface="Arial Narrow" panose="020B0606020202030204" pitchFamily="34" charset="0"/>
                <a:ea typeface="+mn-ea"/>
              </a:rPr>
              <a:t> </a:t>
            </a:r>
            <a:r>
              <a:rPr lang="en-US" sz="3600" b="1" dirty="0" smtClean="0">
                <a:solidFill>
                  <a:srgbClr val="33659B"/>
                </a:solidFill>
                <a:latin typeface="Arial Narrow" panose="020B0606020202030204" pitchFamily="34" charset="0"/>
                <a:ea typeface="+mn-ea"/>
              </a:rPr>
              <a:t>actual</a:t>
            </a:r>
            <a:endParaRPr lang="en-US" sz="4000" b="1" dirty="0" smtClean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898" y="1700808"/>
            <a:ext cx="7952819" cy="378565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Cinco reuniones del Grupo de Trabajo </a:t>
            </a:r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Tercer Borrador de la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Convención</a:t>
            </a:r>
          </a:p>
          <a:p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Comentarios sobre el texto del Consejo Ejecutivo de la OMT, las Comisiones Regionales, Comité de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Ética</a:t>
            </a:r>
          </a:p>
          <a:p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Cooperación con otras organizaciones internacionales (UE, OACI, IATA, </a:t>
            </a:r>
            <a:r>
              <a:rPr lang="es-ES" sz="2400" b="1" dirty="0" err="1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etc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)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endParaRPr lang="en-U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1" descr="plantill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uadroTexto 13"/>
          <p:cNvSpPr txBox="1">
            <a:spLocks noChangeArrowheads="1"/>
          </p:cNvSpPr>
          <p:nvPr/>
        </p:nvSpPr>
        <p:spPr bwMode="auto">
          <a:xfrm>
            <a:off x="120650" y="5715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33659B"/>
                </a:solidFill>
                <a:latin typeface="Arial Narrow" panose="020B0606020202030204" pitchFamily="34" charset="0"/>
                <a:ea typeface="+mn-ea"/>
              </a:rPr>
              <a:t>Próximas acciones</a:t>
            </a:r>
            <a:endParaRPr lang="en-US" sz="3600" b="1" dirty="0">
              <a:solidFill>
                <a:srgbClr val="33659B"/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34076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280919" cy="4154984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El proyecto está incluido en el </a:t>
            </a:r>
            <a:endParaRPr lang="es-ES" sz="28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Programa </a:t>
            </a:r>
            <a:r>
              <a:rPr lang="es-ES" sz="28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de Trabajo </a:t>
            </a:r>
            <a:r>
              <a:rPr lang="es-ES" sz="2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2014-2015</a:t>
            </a:r>
          </a:p>
          <a:p>
            <a:endParaRPr lang="es-ES" sz="2000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Sexta reunión del grupo de trabajo se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llevará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 cabo (Madrid, 28 de Noviembre de 2014) </a:t>
            </a:r>
            <a:endParaRPr lang="es-ES" sz="2800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Continuará la redacción del borrador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Tener en cuenta la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nueva Directiva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sobre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Viajes Vacacionales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y otras propuestas de IFTTA, IATA, OACI,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etc.</a:t>
            </a:r>
            <a:r>
              <a:rPr lang="es-ES" sz="20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s-ES" sz="20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endParaRPr lang="en-US" sz="20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61680"/>
            <a:ext cx="75608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solidFill>
                  <a:schemeClr val="accent1"/>
                </a:solidFill>
                <a:latin typeface="Arial Narrow" panose="020B0606020202030204" pitchFamily="34" charset="0"/>
              </a:rPr>
              <a:t>La OMT ha elaborado una serie de recomendaciones sobre el uso de </a:t>
            </a:r>
            <a:r>
              <a:rPr lang="es-ES" sz="20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Geo-referencias y sellos de fecha </a:t>
            </a:r>
            <a:r>
              <a:rPr lang="es-ES" sz="2000" dirty="0">
                <a:solidFill>
                  <a:schemeClr val="accent1"/>
                </a:solidFill>
                <a:latin typeface="Arial Narrow" panose="020B0606020202030204" pitchFamily="34" charset="0"/>
              </a:rPr>
              <a:t>y </a:t>
            </a:r>
            <a:r>
              <a:rPr lang="es-ES" sz="20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hora para la información sobre eventos y recomendaciones a los viajeros, </a:t>
            </a:r>
            <a:r>
              <a:rPr lang="es-ES" sz="2000" dirty="0">
                <a:solidFill>
                  <a:schemeClr val="accent1"/>
                </a:solidFill>
                <a:latin typeface="Arial Narrow" panose="020B0606020202030204" pitchFamily="34" charset="0"/>
              </a:rPr>
              <a:t>frente a la causalidad de un evento negativo y con el objetivo de mejorar la pertinencia, la eficiencia y la transparencia de las recomendaciones de viaje y evitar un impacto </a:t>
            </a:r>
            <a:r>
              <a:rPr lang="es-ES" sz="20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innecesario.</a:t>
            </a:r>
            <a:endParaRPr lang="en-US" sz="2000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52" y="2420888"/>
            <a:ext cx="5235931" cy="369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77199" y="188639"/>
            <a:ext cx="4639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Uso de Geo-referencias</a:t>
            </a:r>
            <a:endParaRPr lang="es-E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99592" y="2348880"/>
            <a:ext cx="7490306" cy="2246769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La seguridad es esencial para dar calidad al turismo. Más que cualquier otra actividad económica, el éxito o el fracaso de un destino turístico dependen de su capacidad para proporcionar a los visitantes un entorno </a:t>
            </a:r>
            <a:r>
              <a:rPr lang="es-ES" sz="2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seguro</a:t>
            </a:r>
            <a:endParaRPr lang="es-ES" sz="28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9832" y="26064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3659B"/>
                </a:solidFill>
                <a:latin typeface="Arial Narrow" panose="020B0606020202030204" pitchFamily="34" charset="0"/>
              </a:rPr>
              <a:t>Introducción</a:t>
            </a:r>
            <a:endParaRPr lang="en-U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8619" y="116632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33659B"/>
                </a:solidFill>
                <a:latin typeface="Arial Narrow" panose="020B0606020202030204" pitchFamily="34" charset="0"/>
              </a:rPr>
              <a:t>Futuras </a:t>
            </a:r>
            <a:r>
              <a:rPr lang="es-ES" sz="28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acciones de la OMT</a:t>
            </a:r>
            <a:endParaRPr lang="en-US" sz="28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340768"/>
            <a:ext cx="7776864" cy="4376583"/>
          </a:xfrm>
          <a:prstGeom prst="rect">
            <a:avLst/>
          </a:prstGeom>
          <a:solidFill>
            <a:srgbClr val="C8C9E7">
              <a:alpha val="74902"/>
            </a:srgbClr>
          </a:solidFill>
          <a:ln w="9525" cap="flat" cmpd="sng" algn="ctr">
            <a:noFill/>
            <a:prstDash val="solid"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Identificar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 la </a:t>
            </a: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agencia de la ONU responsable del desarrollo de los planes de respuesta de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emergencias</a:t>
            </a:r>
            <a:endParaRPr lang="es-ES" sz="24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Solicitar a los países  miembros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que compartan </a:t>
            </a: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conocimientos tecnológicos y experiencia en este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ámbito</a:t>
            </a:r>
            <a:endParaRPr lang="es-ES" sz="24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Solicitar a los Ministerios de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Turismo que </a:t>
            </a: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asuman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la responsabilidad </a:t>
            </a: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para coordinar las estrategias nacionales de reducción de riesgos y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recuperación</a:t>
            </a:r>
            <a:endParaRPr lang="es-ES" sz="24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Proponer  a los Ministerios de Asuntos Exteriores  que asuman el papel coordinador en las tareas de identificación y búsqueda de víctimas y 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en las </a:t>
            </a:r>
            <a:r>
              <a:rPr lang="es-ES" sz="24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operaciones de evacuación para los turistas durante la fase de respuesta de emergencia</a:t>
            </a:r>
            <a:r>
              <a:rPr lang="es-ES" sz="24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logo_unwto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0"/>
            <a:ext cx="987425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"/>
          <p:cNvSpPr/>
          <p:nvPr/>
        </p:nvSpPr>
        <p:spPr>
          <a:xfrm>
            <a:off x="512763" y="2525919"/>
            <a:ext cx="3571875" cy="4318000"/>
          </a:xfrm>
          <a:prstGeom prst="rect">
            <a:avLst/>
          </a:prstGeom>
          <a:solidFill>
            <a:srgbClr val="B4BDDC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" name="CuadroTexto 5"/>
          <p:cNvSpPr txBox="1">
            <a:spLocks noChangeArrowheads="1"/>
          </p:cNvSpPr>
          <p:nvPr/>
        </p:nvSpPr>
        <p:spPr bwMode="auto">
          <a:xfrm>
            <a:off x="547424" y="3573016"/>
            <a:ext cx="3327400" cy="20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sz="3300" b="1" dirty="0" smtClean="0">
                <a:solidFill>
                  <a:srgbClr val="336699"/>
                </a:solidFill>
                <a:latin typeface="Arial Narrow" panose="020B0606020202030204" pitchFamily="34" charset="0"/>
                <a:cs typeface="Arial" pitchFamily="34" charset="0"/>
              </a:rPr>
              <a:t>Muchas gracias!</a:t>
            </a:r>
            <a:endParaRPr lang="es-ES" sz="3300" b="1" dirty="0">
              <a:solidFill>
                <a:srgbClr val="33669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ctr" eaLnBrk="1" hangingPunct="1"/>
            <a:endParaRPr lang="es-ES" sz="3400" b="1" dirty="0">
              <a:solidFill>
                <a:srgbClr val="33669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eaLnBrk="1" hangingPunct="1"/>
            <a:endParaRPr lang="es-ES" sz="2000" b="1" dirty="0">
              <a:solidFill>
                <a:srgbClr val="33669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ctr" eaLnBrk="1" hangingPunct="1"/>
            <a:endParaRPr lang="es-ES" sz="2000" b="1" dirty="0">
              <a:solidFill>
                <a:srgbClr val="33669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ctr" eaLnBrk="1" hangingPunct="1"/>
            <a:endParaRPr lang="es-ES" sz="2000" b="1" dirty="0">
              <a:solidFill>
                <a:srgbClr val="33669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7" name="Imagen 6" descr="pestañ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97" y="-3067"/>
            <a:ext cx="1247775" cy="1665288"/>
          </a:xfrm>
          <a:prstGeom prst="rect">
            <a:avLst/>
          </a:prstGeom>
          <a:solidFill>
            <a:srgbClr val="B4B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D:\Users\cpt\Documents\protection du touriste-consommateur\volcano_travel_04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0"/>
            <a:ext cx="25654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12"/>
          <p:cNvSpPr/>
          <p:nvPr/>
        </p:nvSpPr>
        <p:spPr>
          <a:xfrm>
            <a:off x="6654801" y="0"/>
            <a:ext cx="2489200" cy="2540000"/>
          </a:xfrm>
          <a:prstGeom prst="rect">
            <a:avLst/>
          </a:prstGeom>
          <a:solidFill>
            <a:srgbClr val="C8C9E8">
              <a:alpha val="75686"/>
            </a:srgbClr>
          </a:solidFill>
          <a:ln>
            <a:solidFill>
              <a:srgbClr val="C8C9E8"/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accent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" name="Picture 9" descr="D:\Users\cpt\Documents\protection du touriste-consommateur\iceland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258445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www.cheapflightshouse.com/uploads/2010/04/airport-Del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2525919"/>
            <a:ext cx="50546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7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6813" y="188640"/>
            <a:ext cx="2725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Introducción</a:t>
            </a:r>
            <a:endParaRPr lang="es-E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704856" cy="3108543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El producto turístico es:</a:t>
            </a:r>
            <a:b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- Predominantemente inmaterial</a:t>
            </a:r>
            <a:b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- Se materializa con posterioridad a la compra </a:t>
            </a:r>
            <a:b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- Se caracteriza por la distancia entre el lugar de compra y donde se presta el servicio </a:t>
            </a:r>
          </a:p>
          <a:p>
            <a:pPr algn="ctr"/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es-ES" sz="28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Consecuencia: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es un producto de confianza</a:t>
            </a:r>
            <a:endParaRPr lang="en-US" sz="28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7" y="2564904"/>
            <a:ext cx="7488832" cy="954107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La </a:t>
            </a:r>
            <a:r>
              <a:rPr lang="es-ES" sz="28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percepción subjetiva de </a:t>
            </a:r>
            <a:r>
              <a:rPr lang="es-ES" sz="28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riesgos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es un elemento muy importante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en el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proceso de decisión del turista </a:t>
            </a:r>
            <a:endParaRPr lang="en-US" sz="28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5350" y="188639"/>
            <a:ext cx="3085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Introducción</a:t>
            </a:r>
            <a:endParaRPr lang="es-E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5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348880"/>
            <a:ext cx="7632848" cy="2246769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Los turistas son vulnerables ya que no están familiarizados con los sistemas e infraestructuras de emergencia, con los posibles riesgos del país, no están  preparados para estancias prolongadas y con </a:t>
            </a:r>
            <a:r>
              <a:rPr lang="es-ES" sz="2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frecuencia, </a:t>
            </a:r>
            <a:r>
              <a:rPr lang="es-ES" sz="2800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no están familiarizados con los idiomas de destino</a:t>
            </a:r>
            <a:endParaRPr lang="en-US" sz="2800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5350" y="188639"/>
            <a:ext cx="3085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Introducción</a:t>
            </a:r>
            <a:endParaRPr lang="es-E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443548"/>
            <a:ext cx="7776864" cy="378565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¿Cómo podemos proteger a los turistas y consumidores, así como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a los prestadores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de servicios turísticos en estas situaciones? </a:t>
            </a:r>
          </a:p>
          <a:p>
            <a:pPr marL="457200" indent="-457200">
              <a:buFont typeface="+mj-lt"/>
              <a:buAutoNum type="arabicPeriod"/>
            </a:pPr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¿Cómo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podemos garantizar el equilibrio entre los diferentes niveles de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responsabilidad - Estados y empresas comerciales?  </a:t>
            </a:r>
          </a:p>
          <a:p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¿Cómo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podemos mejorar y aumentar la confianza de los turistas en los proveedores de servicios?.</a:t>
            </a:r>
            <a:endParaRPr lang="en-U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225357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En situaciones de dificultad…</a:t>
            </a:r>
            <a:endParaRPr lang="es-ES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2204864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 smtClean="0">
                <a:solidFill>
                  <a:srgbClr val="33659B"/>
                </a:solidFill>
                <a:latin typeface="Arial Narrow" panose="020B0606020202030204" pitchFamily="34" charset="0"/>
              </a:rPr>
              <a:t>La convención internacional de la OMT</a:t>
            </a:r>
            <a:endParaRPr lang="es-ES" sz="60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2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33659B"/>
                </a:solidFill>
                <a:latin typeface="Arial Narrow" panose="020B0606020202030204" pitchFamily="34" charset="0"/>
              </a:rPr>
              <a:t>Premisas</a:t>
            </a:r>
            <a:endParaRPr lang="fr-FR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731580"/>
            <a:ext cx="8640960" cy="378565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Interrupciones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de viajes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recientes </a:t>
            </a:r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Insuficiencia de normas vinculantes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en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materia de protección de los turistas a nivel mundial </a:t>
            </a:r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Resolución de la Asamblea General en su 19 ª reunión, Corea del Sur 2011 </a:t>
            </a:r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Las decisiones del Consejo Ejecutivo en sus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89ª, 90ª, 93ª, 94ª, 95ª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sesiones </a:t>
            </a:r>
            <a:endParaRPr lang="es-ES" sz="2400" b="1" dirty="0" smtClean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Grupo de Trabajo de la OMT sobre la protección de los turistas / consumidores y de los organizadores de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viajes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</a:br>
            <a:endParaRPr lang="en-U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673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33659B"/>
                </a:solidFill>
                <a:latin typeface="Arial Narrow" panose="020B0606020202030204" pitchFamily="34" charset="0"/>
              </a:rPr>
              <a:t>Propósito </a:t>
            </a:r>
            <a:endParaRPr lang="fr-FR" sz="3600" b="1" dirty="0">
              <a:solidFill>
                <a:srgbClr val="33659B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587564"/>
            <a:ext cx="8136904" cy="3785652"/>
          </a:xfrm>
          <a:prstGeom prst="rect">
            <a:avLst/>
          </a:prstGeom>
          <a:solidFill>
            <a:srgbClr val="C8C9E7">
              <a:alpha val="74902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Establecer las normas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básicas para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todos los Estados Miembros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Evitar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incompatibilidades con otros tratados internacionales (es decir, el Convenio de Montreal, el Convenio de Chicago,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etc.)</a:t>
            </a:r>
            <a:endParaRPr lang="es-E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Los </a:t>
            </a: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Estados tienen derecho a mantener y adoptar instrumentos jurídicos con estándares más altos </a:t>
            </a:r>
            <a:r>
              <a:rPr lang="es-ES" sz="24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y/o con disposiciones con mayor nivel de detalle</a:t>
            </a:r>
            <a:endParaRPr lang="es-ES" sz="2400" b="1" dirty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b="1" dirty="0">
                <a:solidFill>
                  <a:schemeClr val="accent1"/>
                </a:solidFill>
                <a:latin typeface="Arial Narrow" panose="020B0606020202030204" pitchFamily="34" charset="0"/>
                <a:cs typeface="Arial" pitchFamily="34" charset="0"/>
              </a:rPr>
              <a:t>Las organizaciones internacionales pueden ser una parte signataria de la Convención</a:t>
            </a:r>
            <a:endParaRPr lang="en-US" sz="2400" b="1" dirty="0">
              <a:solidFill>
                <a:schemeClr val="accent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2064</TotalTime>
  <Words>920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UNWTO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Commission for Europe</dc:title>
  <dc:creator>UNWTO</dc:creator>
  <cp:lastModifiedBy>UNWTO</cp:lastModifiedBy>
  <cp:revision>118</cp:revision>
  <cp:lastPrinted>2014-10-21T07:57:07Z</cp:lastPrinted>
  <dcterms:created xsi:type="dcterms:W3CDTF">2013-03-20T14:33:53Z</dcterms:created>
  <dcterms:modified xsi:type="dcterms:W3CDTF">2014-10-22T01:47:16Z</dcterms:modified>
</cp:coreProperties>
</file>